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678" r:id="rId2"/>
    <p:sldId id="673" r:id="rId3"/>
    <p:sldId id="688" r:id="rId4"/>
    <p:sldId id="659" r:id="rId5"/>
    <p:sldId id="687" r:id="rId6"/>
    <p:sldId id="645" r:id="rId7"/>
  </p:sldIdLst>
  <p:sldSz cx="12192000" cy="6858000"/>
  <p:notesSz cx="6724650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48" userDrawn="1">
          <p15:clr>
            <a:srgbClr val="A4A3A4"/>
          </p15:clr>
        </p15:guide>
        <p15:guide id="2" pos="7512" userDrawn="1">
          <p15:clr>
            <a:srgbClr val="A4A3A4"/>
          </p15:clr>
        </p15:guide>
        <p15:guide id="3" pos="912" userDrawn="1">
          <p15:clr>
            <a:srgbClr val="A4A3A4"/>
          </p15:clr>
        </p15:guide>
        <p15:guide id="4" orient="horz" pos="2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aid Gharaibeh" initials="ZG" lastIdx="18" clrIdx="0">
    <p:extLst>
      <p:ext uri="{19B8F6BF-5375-455C-9EA6-DF929625EA0E}">
        <p15:presenceInfo xmlns:p15="http://schemas.microsoft.com/office/powerpoint/2012/main" userId="S-1-5-21-2621872024-2705741403-1659066415-4555" providerId="AD"/>
      </p:ext>
    </p:extLst>
  </p:cmAuthor>
  <p:cmAuthor id="2" name="Mutaz Alqirim" initials="MA" lastIdx="16" clrIdx="1">
    <p:extLst>
      <p:ext uri="{19B8F6BF-5375-455C-9EA6-DF929625EA0E}">
        <p15:presenceInfo xmlns:p15="http://schemas.microsoft.com/office/powerpoint/2012/main" userId="S-1-5-21-2621872024-2705741403-1659066415-105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A9D18E"/>
    <a:srgbClr val="FFC032"/>
    <a:srgbClr val="FF6600"/>
    <a:srgbClr val="8DB3D8"/>
    <a:srgbClr val="006600"/>
    <a:srgbClr val="FFC064"/>
    <a:srgbClr val="000000"/>
    <a:srgbClr val="C5E0B4"/>
    <a:srgbClr val="C9C9C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31" autoAdjust="0"/>
    <p:restoredTop sz="94484" autoAdjust="0"/>
  </p:normalViewPr>
  <p:slideViewPr>
    <p:cSldViewPr snapToGrid="0">
      <p:cViewPr varScale="1">
        <p:scale>
          <a:sx n="74" d="100"/>
          <a:sy n="74" d="100"/>
        </p:scale>
        <p:origin x="330" y="60"/>
      </p:cViewPr>
      <p:guideLst>
        <p:guide orient="horz" pos="1248"/>
        <p:guide pos="7512"/>
        <p:guide pos="912"/>
        <p:guide orient="horz" pos="2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-14918"/>
    </p:cViewPr>
  </p:sorterViewPr>
  <p:notesViewPr>
    <p:cSldViewPr snapToGrid="0">
      <p:cViewPr varScale="1">
        <p:scale>
          <a:sx n="67" d="100"/>
          <a:sy n="67" d="100"/>
        </p:scale>
        <p:origin x="322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4015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9079" y="1"/>
            <a:ext cx="2914015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0321DA-A198-4488-A46D-61CD6F90E3E4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33488"/>
            <a:ext cx="5927725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2465" y="4751983"/>
            <a:ext cx="537972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825"/>
            <a:ext cx="2914015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9079" y="9378825"/>
            <a:ext cx="2914015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CF482F-7513-45D2-8391-39BA8968E3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03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3CF482F-7513-45D2-8391-39BA8968E357}" type="slidenum">
              <a: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779205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33195" y="1122363"/>
            <a:ext cx="4593516" cy="2387600"/>
          </a:xfrm>
        </p:spPr>
        <p:txBody>
          <a:bodyPr anchor="b">
            <a:normAutofit/>
          </a:bodyPr>
          <a:lstStyle>
            <a:lvl1pPr algn="ctr">
              <a:defRPr sz="3600"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33195" y="4152440"/>
            <a:ext cx="4593516" cy="774561"/>
          </a:xfrm>
        </p:spPr>
        <p:txBody>
          <a:bodyPr anchor="ctr">
            <a:normAutofit/>
          </a:bodyPr>
          <a:lstStyle>
            <a:lvl1pPr marL="0" indent="0" algn="ctr">
              <a:buNone/>
              <a:defRPr sz="2800" b="0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6712772" y="4152441"/>
            <a:ext cx="5479228" cy="774561"/>
            <a:chOff x="8001000" y="5056086"/>
            <a:chExt cx="4191000" cy="527125"/>
          </a:xfrm>
        </p:grpSpPr>
        <p:sp>
          <p:nvSpPr>
            <p:cNvPr id="7" name="Rectangle 6"/>
            <p:cNvSpPr/>
            <p:nvPr userDrawn="1"/>
          </p:nvSpPr>
          <p:spPr>
            <a:xfrm>
              <a:off x="11353800" y="5056086"/>
              <a:ext cx="838200" cy="5271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10515600" y="5056086"/>
              <a:ext cx="838200" cy="52712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9677400" y="5056086"/>
              <a:ext cx="838200" cy="52712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8839200" y="5056086"/>
              <a:ext cx="838200" cy="52712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8001000" y="5056086"/>
              <a:ext cx="838200" cy="527125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357004"/>
            <a:ext cx="2743200" cy="365125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fld id="{DFD39686-5010-4B6C-B16F-FFFCB8703C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9846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399E-5E26-4085-8738-A0182F8B52D8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9686-5010-4B6C-B16F-FFFCB8703C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2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399E-5E26-4085-8738-A0182F8B52D8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9686-5010-4B6C-B16F-FFFCB8703C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0651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505509"/>
            <a:ext cx="12192000" cy="352491"/>
          </a:xfrm>
          <a:prstGeom prst="rect">
            <a:avLst/>
          </a:prstGeom>
          <a:solidFill>
            <a:srgbClr val="008000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8566" tIns="44282" rIns="88566" bIns="44282" anchor="ctr"/>
          <a:lstStyle/>
          <a:p>
            <a:pPr algn="ctr" defTabSz="769099">
              <a:defRPr/>
            </a:pPr>
            <a:endParaRPr lang="en-US" sz="1400" spc="29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5486401" y="5105404"/>
            <a:ext cx="1016000" cy="351039"/>
          </a:xfrm>
          <a:prstGeom prst="rect">
            <a:avLst/>
          </a:prstGeom>
          <a:noFill/>
        </p:spPr>
        <p:txBody>
          <a:bodyPr lIns="88566" tIns="44282" rIns="88566" bIns="44282" rtlCol="1">
            <a:spAutoFit/>
          </a:bodyPr>
          <a:lstStyle/>
          <a:p>
            <a:pPr algn="ctr" defTabSz="769099">
              <a:defRPr/>
            </a:pPr>
            <a:fld id="{CEB45B4A-E382-4ABF-994F-A78AC00FE7FF}" type="slidenum">
              <a:rPr lang="ar-SA" sz="1700">
                <a:solidFill>
                  <a:prstClr val="white"/>
                </a:solidFill>
              </a:rPr>
              <a:pPr algn="ctr" defTabSz="769099">
                <a:defRPr/>
              </a:pPr>
              <a:t>‹#›</a:t>
            </a:fld>
            <a:endParaRPr lang="ar-SA" sz="1700" dirty="0">
              <a:solidFill>
                <a:prstClr val="white"/>
              </a:solidFill>
            </a:endParaRPr>
          </a:p>
        </p:txBody>
      </p:sp>
      <p:sp>
        <p:nvSpPr>
          <p:cNvPr id="17" name="Text Placeholder 16"/>
          <p:cNvSpPr>
            <a:spLocks noGrp="1"/>
          </p:cNvSpPr>
          <p:nvPr>
            <p:ph type="body" sz="quarter" idx="10"/>
          </p:nvPr>
        </p:nvSpPr>
        <p:spPr>
          <a:xfrm>
            <a:off x="304800" y="1447800"/>
            <a:ext cx="11176000" cy="4800600"/>
          </a:xfrm>
          <a:prstGeom prst="rect">
            <a:avLst/>
          </a:prstGeom>
        </p:spPr>
        <p:txBody>
          <a:bodyPr lIns="80110" tIns="40055" rIns="80110" bIns="40055">
            <a:normAutofit/>
          </a:bodyPr>
          <a:lstStyle>
            <a:lvl1pPr algn="r">
              <a:buClr>
                <a:srgbClr val="9E8B00"/>
              </a:buClr>
              <a:defRPr sz="2700" b="1">
                <a:solidFill>
                  <a:schemeClr val="accent5">
                    <a:lumMod val="75000"/>
                  </a:schemeClr>
                </a:solidFill>
              </a:defRPr>
            </a:lvl1pPr>
            <a:lvl2pPr algn="r">
              <a:buClr>
                <a:srgbClr val="9E8B00"/>
              </a:buClr>
              <a:defRPr sz="2700" b="1">
                <a:solidFill>
                  <a:schemeClr val="accent5">
                    <a:lumMod val="75000"/>
                  </a:schemeClr>
                </a:solidFill>
              </a:defRPr>
            </a:lvl2pPr>
            <a:lvl3pPr algn="r">
              <a:buClr>
                <a:srgbClr val="9E8B00"/>
              </a:buClr>
              <a:defRPr sz="2700" b="1">
                <a:solidFill>
                  <a:schemeClr val="accent5">
                    <a:lumMod val="75000"/>
                  </a:schemeClr>
                </a:solidFill>
              </a:defRPr>
            </a:lvl3pPr>
            <a:lvl4pPr algn="r">
              <a:buClr>
                <a:srgbClr val="9E8B00"/>
              </a:buClr>
              <a:defRPr sz="2700" b="1">
                <a:solidFill>
                  <a:schemeClr val="accent5">
                    <a:lumMod val="75000"/>
                  </a:schemeClr>
                </a:solidFill>
              </a:defRPr>
            </a:lvl4pPr>
            <a:lvl5pPr algn="r">
              <a:buClr>
                <a:srgbClr val="9E8B00"/>
              </a:buClr>
              <a:defRPr sz="2700" b="1">
                <a:solidFill>
                  <a:schemeClr val="accent5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Rectangle 6"/>
          <p:cNvSpPr txBox="1">
            <a:spLocks/>
          </p:cNvSpPr>
          <p:nvPr userDrawn="1"/>
        </p:nvSpPr>
        <p:spPr>
          <a:xfrm>
            <a:off x="435329" y="6403987"/>
            <a:ext cx="975784" cy="454025"/>
          </a:xfrm>
          <a:prstGeom prst="rect">
            <a:avLst/>
          </a:prstGeom>
        </p:spPr>
        <p:txBody>
          <a:bodyPr lIns="80110" tIns="40055" rIns="80110" bIns="40055" anchor="ctr"/>
          <a:lstStyle>
            <a:defPPr>
              <a:defRPr lang="en-US"/>
            </a:defPPr>
            <a:lvl1pPr marL="0" algn="ctr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07419C6-2827-45D4-9536-9D9616A8C76C}" type="slidenum">
              <a:rPr lang="en-US" sz="1400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304800" y="1143000"/>
            <a:ext cx="115824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10378779" y="6505510"/>
            <a:ext cx="1813225" cy="234153"/>
          </a:xfrm>
          <a:prstGeom prst="rect">
            <a:avLst/>
          </a:prstGeom>
          <a:noFill/>
        </p:spPr>
        <p:txBody>
          <a:bodyPr wrap="none" lIns="79488" tIns="39744" rIns="79488" bIns="39744" rtlCol="0">
            <a:spAutoFit/>
          </a:bodyPr>
          <a:lstStyle/>
          <a:p>
            <a:pPr algn="r" defTabSz="769099" rtl="1" fontAlgn="base">
              <a:spcBef>
                <a:spcPct val="0"/>
              </a:spcBef>
              <a:spcAft>
                <a:spcPct val="0"/>
              </a:spcAft>
            </a:pPr>
            <a:r>
              <a:rPr lang="ar-JO" sz="1000" b="1" dirty="0">
                <a:solidFill>
                  <a:prstClr val="white"/>
                </a:solidFill>
                <a:latin typeface="Arial" pitchFamily="34" charset="0"/>
                <a:cs typeface="+mn-cs"/>
              </a:rPr>
              <a:t>المؤسسة</a:t>
            </a:r>
            <a:r>
              <a:rPr lang="ar-JO" sz="1000" b="1" baseline="0" dirty="0">
                <a:solidFill>
                  <a:prstClr val="white"/>
                </a:solidFill>
                <a:latin typeface="Arial" pitchFamily="34" charset="0"/>
                <a:cs typeface="+mn-cs"/>
              </a:rPr>
              <a:t> العامة للتدريب التقني والمهني</a:t>
            </a:r>
            <a:endParaRPr lang="en-GB" sz="1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379" y="6292"/>
            <a:ext cx="1105476" cy="119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9840156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304800" y="1295400"/>
            <a:ext cx="11582400" cy="495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03094"/>
            <a:ext cx="10160001" cy="990600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2800">
                <a:solidFill>
                  <a:srgbClr val="115E84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304800" y="1143000"/>
            <a:ext cx="11582400" cy="0"/>
          </a:xfrm>
          <a:prstGeom prst="line">
            <a:avLst/>
          </a:prstGeom>
          <a:ln w="28575">
            <a:solidFill>
              <a:srgbClr val="008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0" y="6505509"/>
            <a:ext cx="12192000" cy="352491"/>
          </a:xfrm>
          <a:prstGeom prst="rect">
            <a:avLst/>
          </a:prstGeom>
          <a:solidFill>
            <a:srgbClr val="008000"/>
          </a:solidFill>
          <a:ln w="25400" cap="rnd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lIns="88566" tIns="44282" rIns="88566" bIns="44282" anchor="ctr"/>
          <a:lstStyle/>
          <a:p>
            <a:pPr algn="ctr" defTabSz="769099">
              <a:defRPr/>
            </a:pPr>
            <a:endParaRPr lang="en-US" sz="1400" spc="29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 userDrawn="1"/>
        </p:nvSpPr>
        <p:spPr>
          <a:xfrm>
            <a:off x="10378779" y="6505510"/>
            <a:ext cx="1813225" cy="234153"/>
          </a:xfrm>
          <a:prstGeom prst="rect">
            <a:avLst/>
          </a:prstGeom>
          <a:noFill/>
        </p:spPr>
        <p:txBody>
          <a:bodyPr wrap="none" lIns="79488" tIns="39744" rIns="79488" bIns="39744" rtlCol="0">
            <a:spAutoFit/>
          </a:bodyPr>
          <a:lstStyle/>
          <a:p>
            <a:pPr algn="r" defTabSz="769099" rtl="1" fontAlgn="base">
              <a:spcBef>
                <a:spcPct val="0"/>
              </a:spcBef>
              <a:spcAft>
                <a:spcPct val="0"/>
              </a:spcAft>
            </a:pPr>
            <a:r>
              <a:rPr lang="ar-JO" sz="1000" b="1" dirty="0">
                <a:solidFill>
                  <a:prstClr val="white"/>
                </a:solidFill>
                <a:latin typeface="Arial" pitchFamily="34" charset="0"/>
                <a:cs typeface="+mn-cs"/>
              </a:rPr>
              <a:t>المؤسسة</a:t>
            </a:r>
            <a:r>
              <a:rPr lang="ar-JO" sz="1000" b="1" baseline="0" dirty="0">
                <a:solidFill>
                  <a:prstClr val="white"/>
                </a:solidFill>
                <a:latin typeface="Arial" pitchFamily="34" charset="0"/>
                <a:cs typeface="+mn-cs"/>
              </a:rPr>
              <a:t> العامة للتدريب التقني والمهني</a:t>
            </a:r>
            <a:endParaRPr lang="en-GB" sz="1000" b="1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6"/>
          <p:cNvSpPr txBox="1">
            <a:spLocks/>
          </p:cNvSpPr>
          <p:nvPr userDrawn="1"/>
        </p:nvSpPr>
        <p:spPr>
          <a:xfrm>
            <a:off x="435329" y="6403987"/>
            <a:ext cx="975784" cy="454025"/>
          </a:xfrm>
          <a:prstGeom prst="rect">
            <a:avLst/>
          </a:prstGeom>
        </p:spPr>
        <p:txBody>
          <a:bodyPr lIns="80110" tIns="40055" rIns="80110" bIns="40055" anchor="ctr"/>
          <a:lstStyle>
            <a:defPPr>
              <a:defRPr lang="en-US"/>
            </a:defPPr>
            <a:lvl1pPr marL="0" algn="ctr" defTabSz="914400" rtl="0" eaLnBrk="1" latinLnBrk="0" hangingPunct="1">
              <a:defRPr sz="1400" b="0" kern="120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F07419C6-2827-45D4-9536-9D9616A8C76C}" type="slidenum">
              <a:rPr lang="en-US" sz="1400" smtClean="0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69995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ontent: 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685800"/>
            <a:ext cx="10769600" cy="914400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1" name="Content Placeholder 26"/>
          <p:cNvSpPr>
            <a:spLocks noGrp="1"/>
          </p:cNvSpPr>
          <p:nvPr>
            <p:ph sz="quarter" idx="15"/>
          </p:nvPr>
        </p:nvSpPr>
        <p:spPr>
          <a:xfrm>
            <a:off x="711200" y="1752600"/>
            <a:ext cx="10769600" cy="4419600"/>
          </a:xfrm>
        </p:spPr>
        <p:txBody>
          <a:bodyPr/>
          <a:lstStyle>
            <a:lvl1pPr>
              <a:defRPr baseline="0"/>
            </a:lvl1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0" y="6324600"/>
            <a:ext cx="7010400" cy="152400"/>
          </a:xfrm>
          <a:prstGeom prst="rect">
            <a:avLst/>
          </a:prstGeom>
        </p:spPr>
        <p:txBody>
          <a:bodyPr vert="horz" lIns="0" tIns="0" rIns="0" bIns="0" anchor="b" anchorCtr="0">
            <a:noAutofit/>
          </a:bodyPr>
          <a:lstStyle>
            <a:lvl1pPr algn="l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2" name="TextBox 31"/>
          <p:cNvSpPr txBox="1"/>
          <p:nvPr/>
        </p:nvSpPr>
        <p:spPr>
          <a:xfrm>
            <a:off x="711200" y="6477001"/>
            <a:ext cx="3454400" cy="152401"/>
          </a:xfrm>
          <a:prstGeom prst="rect">
            <a:avLst/>
          </a:prstGeom>
          <a:noFill/>
        </p:spPr>
        <p:txBody>
          <a:bodyPr vert="horz" wrap="square" lIns="0" tIns="0" rIns="0" bIns="0" rtlCol="0" anchor="t" anchorCtr="0">
            <a:noAutofit/>
          </a:bodyPr>
          <a:lstStyle/>
          <a:p>
            <a:r>
              <a:rPr lang="en-GB" sz="1000" noProof="0" dirty="0">
                <a:latin typeface="Arial" pitchFamily="34" charset="0"/>
                <a:cs typeface="Arial" pitchFamily="34" charset="0"/>
              </a:rPr>
              <a:t>PwC</a:t>
            </a:r>
          </a:p>
        </p:txBody>
      </p:sp>
      <p:cxnSp>
        <p:nvCxnSpPr>
          <p:cNvPr id="15" name="Shape 14"/>
          <p:cNvCxnSpPr/>
          <p:nvPr/>
        </p:nvCxnSpPr>
        <p:spPr>
          <a:xfrm rot="5400000" flipH="1" flipV="1">
            <a:off x="5918202" y="-4800600"/>
            <a:ext cx="152399" cy="10972800"/>
          </a:xfrm>
          <a:prstGeom prst="bentConnector2">
            <a:avLst/>
          </a:prstGeom>
          <a:ln w="127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48800" y="6477000"/>
            <a:ext cx="2036064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EBD5762-3BDC-484D-9503-7EA6D5A9A8C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9448800" y="6324600"/>
            <a:ext cx="2032000" cy="152400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r">
              <a:defRPr sz="1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473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316811"/>
            <a:ext cx="12192000" cy="5411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080812" cy="699882"/>
          </a:xfrm>
        </p:spPr>
        <p:txBody>
          <a:bodyPr>
            <a:normAutofit/>
          </a:bodyPr>
          <a:lstStyle>
            <a:lvl1pPr algn="r" rtl="1">
              <a:defRPr sz="2800" b="1"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5464"/>
            <a:ext cx="10515600" cy="4821499"/>
          </a:xfrm>
        </p:spPr>
        <p:txBody>
          <a:bodyPr/>
          <a:lstStyle>
            <a:lvl1pPr algn="r" rtl="1"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1pPr>
            <a:lvl2pPr algn="r" rtl="1"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2pPr>
            <a:lvl3pPr algn="r" rtl="1"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3pPr>
            <a:lvl4pPr algn="r" rtl="1"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4pPr>
            <a:lvl5pPr algn="r" rtl="1">
              <a:defRPr>
                <a:latin typeface="Sakkal Majalla" panose="02000000000000000000" pitchFamily="2" charset="-78"/>
                <a:cs typeface="Sakkal Majalla" panose="02000000000000000000" pitchFamily="2" charset="-78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341099"/>
            <a:ext cx="2743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FD39686-5010-4B6C-B16F-FFFCB8703C17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379" y="6292"/>
            <a:ext cx="1105476" cy="1199800"/>
          </a:xfrm>
          <a:prstGeom prst="rect">
            <a:avLst/>
          </a:prstGeom>
        </p:spPr>
      </p:pic>
      <p:grpSp>
        <p:nvGrpSpPr>
          <p:cNvPr id="7" name="Group 6"/>
          <p:cNvGrpSpPr/>
          <p:nvPr userDrawn="1"/>
        </p:nvGrpSpPr>
        <p:grpSpPr>
          <a:xfrm>
            <a:off x="3276595" y="1008715"/>
            <a:ext cx="7543806" cy="370116"/>
            <a:chOff x="8001000" y="5056086"/>
            <a:chExt cx="4191000" cy="527125"/>
          </a:xfrm>
        </p:grpSpPr>
        <p:sp>
          <p:nvSpPr>
            <p:cNvPr id="10" name="Rectangle 9"/>
            <p:cNvSpPr/>
            <p:nvPr/>
          </p:nvSpPr>
          <p:spPr>
            <a:xfrm>
              <a:off x="11353800" y="5056086"/>
              <a:ext cx="838200" cy="5271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10515600" y="5056086"/>
              <a:ext cx="838200" cy="52712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9677400" y="5056086"/>
              <a:ext cx="838200" cy="52712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8839200" y="5056086"/>
              <a:ext cx="838200" cy="52712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8001000" y="5056086"/>
              <a:ext cx="838200" cy="527125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58262464"/>
      </p:ext>
    </p:extLst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6316811"/>
            <a:ext cx="12192000" cy="54118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379" y="6292"/>
            <a:ext cx="1105476" cy="1199800"/>
          </a:xfrm>
          <a:prstGeom prst="rect">
            <a:avLst/>
          </a:prstGeom>
        </p:spPr>
      </p:pic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38200" y="6341099"/>
            <a:ext cx="2743200" cy="365125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fld id="{DFD39686-5010-4B6C-B16F-FFFCB8703C1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0863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399E-5E26-4085-8738-A0182F8B52D8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9686-5010-4B6C-B16F-FFFCB8703C1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379" y="6292"/>
            <a:ext cx="1105476" cy="119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5636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399E-5E26-4085-8738-A0182F8B52D8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9686-5010-4B6C-B16F-FFFCB8703C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7685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399E-5E26-4085-8738-A0182F8B52D8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9686-5010-4B6C-B16F-FFFCB8703C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39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399E-5E26-4085-8738-A0182F8B52D8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9686-5010-4B6C-B16F-FFFCB8703C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4310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399E-5E26-4085-8738-A0182F8B52D8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9686-5010-4B6C-B16F-FFFCB8703C1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379" y="6292"/>
            <a:ext cx="1105476" cy="119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5038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5399E-5E26-4085-8738-A0182F8B52D8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D39686-5010-4B6C-B16F-FFFCB8703C1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379" y="6292"/>
            <a:ext cx="1105476" cy="119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518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5399E-5E26-4085-8738-A0182F8B52D8}" type="datetimeFigureOut">
              <a:rPr lang="en-US" smtClean="0"/>
              <a:pPr/>
              <a:t>6/8/2016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39686-5010-4B6C-B16F-FFFCB8703C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002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89000"/>
              </a:schemeClr>
            </a:gs>
            <a:gs pos="23000">
              <a:schemeClr val="accent6">
                <a:lumMod val="89000"/>
              </a:schemeClr>
            </a:gs>
            <a:gs pos="69000">
              <a:schemeClr val="accent6">
                <a:lumMod val="75000"/>
              </a:schemeClr>
            </a:gs>
            <a:gs pos="97000">
              <a:schemeClr val="accent6">
                <a:lumMod val="7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/>
          <p:cNvSpPr txBox="1"/>
          <p:nvPr/>
        </p:nvSpPr>
        <p:spPr>
          <a:xfrm>
            <a:off x="3229897" y="2636899"/>
            <a:ext cx="5924149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ar-SA" sz="3400" b="1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التحول بالمؤسسة ضمن برنامج التحول الوطني 2020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4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26" name="Picture 2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71456" y="2538795"/>
            <a:ext cx="1595002" cy="1731094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 flipH="1">
            <a:off x="9322887" y="2636899"/>
            <a:ext cx="10886" cy="15348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529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رؤية المملكة 2030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501879" y="1559576"/>
            <a:ext cx="10080812" cy="4384024"/>
            <a:chOff x="2662079" y="2241756"/>
            <a:chExt cx="8915405" cy="3982064"/>
          </a:xfrm>
        </p:grpSpPr>
        <p:sp>
          <p:nvSpPr>
            <p:cNvPr id="35" name="Rectangle 34"/>
            <p:cNvSpPr/>
            <p:nvPr/>
          </p:nvSpPr>
          <p:spPr>
            <a:xfrm>
              <a:off x="2662079" y="2241756"/>
              <a:ext cx="8915405" cy="3982064"/>
            </a:xfrm>
            <a:prstGeom prst="rect">
              <a:avLst/>
            </a:prstGeom>
            <a:ln w="952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Manual Operation 4"/>
            <p:cNvSpPr/>
            <p:nvPr/>
          </p:nvSpPr>
          <p:spPr>
            <a:xfrm rot="10800000">
              <a:off x="3746082" y="3819824"/>
              <a:ext cx="7669167" cy="1519080"/>
            </a:xfrm>
            <a:prstGeom prst="flowChartManualOperati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0456606" y="5338908"/>
              <a:ext cx="958646" cy="7669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هيئة تنمية المنشآت الصغيرة والمتوسطة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9497960" y="5338908"/>
              <a:ext cx="958646" cy="7669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مركز الانجاز والتدخل السريع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8539314" y="5338908"/>
              <a:ext cx="958646" cy="7669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المركز الوطني لقياس أداء الأجهزة الحكومية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580668" y="5338908"/>
              <a:ext cx="958646" cy="7669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المركز الوطني للدراسات الاستراتيجية التنموية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622022" y="5338908"/>
              <a:ext cx="958646" cy="7669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البرنامج الوطني لدعم إدارة المشروعات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663376" y="5338908"/>
              <a:ext cx="958646" cy="7669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الهيئة العامة للإحصاء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704730" y="5338908"/>
              <a:ext cx="958646" cy="7669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هيئة توليد الوظائف ومكافحة البطالة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46084" y="5338908"/>
              <a:ext cx="958646" cy="7669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مركز دعم اتخاذ القرار بالديوان الملكي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984652" y="4075464"/>
              <a:ext cx="958646" cy="76691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برنامج التحول الوطني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026006" y="4075464"/>
              <a:ext cx="958646" cy="76691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الخطة الخمسية العاشرة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067360" y="4075464"/>
              <a:ext cx="958646" cy="76691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برنامج </a:t>
              </a:r>
              <a:r>
                <a:rPr lang="ar-SA" sz="1300">
                  <a:latin typeface="Sakkal Majalla" panose="02000000000000000000" pitchFamily="2" charset="-78"/>
                  <a:cs typeface="Sakkal Majalla" panose="02000000000000000000" pitchFamily="2" charset="-78"/>
                </a:rPr>
                <a:t>إعادة </a:t>
              </a:r>
              <a:r>
                <a:rPr lang="ar-SA" sz="1300" smtClean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هيكلة </a:t>
              </a:r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صندوق الاستثمارات العامة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08714" y="4075464"/>
              <a:ext cx="958646" cy="76691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برنامج الشراكات الاستراتيجية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150068" y="4075464"/>
              <a:ext cx="958646" cy="76691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برنامج التحول الاستراتيجي لشركة أرامكو السعودية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191422" y="4075464"/>
              <a:ext cx="958646" cy="76691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برنامج التوسع في التخصيص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232776" y="4075464"/>
              <a:ext cx="958646" cy="76691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برنامج داعم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6" name="Isosceles Triangle 25"/>
            <p:cNvSpPr/>
            <p:nvPr/>
          </p:nvSpPr>
          <p:spPr>
            <a:xfrm>
              <a:off x="4227560" y="2374482"/>
              <a:ext cx="6686239" cy="1700982"/>
            </a:xfrm>
            <a:prstGeom prst="triangl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lowchart: Manual Operation 28"/>
            <p:cNvSpPr/>
            <p:nvPr/>
          </p:nvSpPr>
          <p:spPr>
            <a:xfrm rot="10800000">
              <a:off x="4203280" y="3382278"/>
              <a:ext cx="6710521" cy="684070"/>
            </a:xfrm>
            <a:prstGeom prst="flowChartManualOperation">
              <a:avLst/>
            </a:prstGeom>
            <a:ln>
              <a:solidFill>
                <a:srgbClr val="839496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63108" y="2703865"/>
              <a:ext cx="1049858" cy="6046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6032082" y="3510116"/>
              <a:ext cx="311191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برامج لتحقيق الرؤية</a:t>
              </a:r>
              <a:endParaRPr lang="en-US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32082" y="4910595"/>
              <a:ext cx="311191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مؤسسات مساندة</a:t>
              </a:r>
              <a:endParaRPr lang="en-US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163514" y="4212700"/>
              <a:ext cx="100287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برامج أخرى لتحقيق الرؤية...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662079" y="5476144"/>
              <a:ext cx="100287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مؤسسات أخرى مساندة للرؤية ...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5812" y="254021"/>
            <a:ext cx="1566098" cy="9134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349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رؤية المملكة 2030 و برنامج التحول الوطني 2020</a:t>
            </a:r>
            <a:endParaRPr lang="en-US" dirty="0"/>
          </a:p>
        </p:txBody>
      </p:sp>
      <p:grpSp>
        <p:nvGrpSpPr>
          <p:cNvPr id="36" name="Group 35"/>
          <p:cNvGrpSpPr/>
          <p:nvPr/>
        </p:nvGrpSpPr>
        <p:grpSpPr>
          <a:xfrm>
            <a:off x="1501879" y="1559576"/>
            <a:ext cx="10080812" cy="4384024"/>
            <a:chOff x="2662079" y="2241756"/>
            <a:chExt cx="8915405" cy="3982064"/>
          </a:xfrm>
        </p:grpSpPr>
        <p:sp>
          <p:nvSpPr>
            <p:cNvPr id="35" name="Rectangle 34"/>
            <p:cNvSpPr/>
            <p:nvPr/>
          </p:nvSpPr>
          <p:spPr>
            <a:xfrm>
              <a:off x="2662079" y="2241756"/>
              <a:ext cx="8915405" cy="3982064"/>
            </a:xfrm>
            <a:prstGeom prst="rect">
              <a:avLst/>
            </a:prstGeom>
            <a:ln w="9525">
              <a:solidFill>
                <a:schemeClr val="accent6">
                  <a:lumMod val="60000"/>
                  <a:lumOff val="40000"/>
                </a:schemeClr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lowchart: Manual Operation 4"/>
            <p:cNvSpPr/>
            <p:nvPr/>
          </p:nvSpPr>
          <p:spPr>
            <a:xfrm rot="10800000">
              <a:off x="3746082" y="3819824"/>
              <a:ext cx="7669167" cy="1519080"/>
            </a:xfrm>
            <a:prstGeom prst="flowChartManualOperation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" name="Rectangle 2"/>
            <p:cNvSpPr/>
            <p:nvPr/>
          </p:nvSpPr>
          <p:spPr>
            <a:xfrm>
              <a:off x="10456606" y="5338908"/>
              <a:ext cx="958646" cy="7669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هيئة تنمية المنشآت الصغيرة والمتوسطة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9497960" y="5338908"/>
              <a:ext cx="958646" cy="7669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مركز الانجاز والتدخل السريع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8539314" y="5338908"/>
              <a:ext cx="958646" cy="7669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المركز الوطني لقياس أداء الأجهزة الحكومية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7580668" y="5338908"/>
              <a:ext cx="958646" cy="7669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المركز الوطني للدراسات الاستراتيجية التنموية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622022" y="5338908"/>
              <a:ext cx="958646" cy="7669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البرنامج الوطني لدعم إدارة المشروعات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663376" y="5338908"/>
              <a:ext cx="958646" cy="7669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الهيئة العامة للإحصاء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704730" y="5338908"/>
              <a:ext cx="958646" cy="7669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هيئة توليد الوظائف ومكافحة البطالة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3746084" y="5338908"/>
              <a:ext cx="958646" cy="766916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مركز دعم اتخاذ القرار بالديوان الملكي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9984652" y="4075464"/>
              <a:ext cx="958646" cy="766916"/>
            </a:xfrm>
            <a:prstGeom prst="rect">
              <a:avLst/>
            </a:prstGeom>
            <a:ln w="19050">
              <a:solidFill>
                <a:srgbClr val="FFFF00"/>
              </a:solidFill>
            </a:ln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برنامج التحول الوطني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9026006" y="4075464"/>
              <a:ext cx="958646" cy="76691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الخطة الخمسية العاشرة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8067360" y="4075464"/>
              <a:ext cx="958646" cy="76691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برنامج إعادة هيطلة صندوق الاستثمارات العامة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08714" y="4075464"/>
              <a:ext cx="958646" cy="76691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برنامج الشراكات الاستراتيجية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6150068" y="4075464"/>
              <a:ext cx="958646" cy="76691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برنامج التحول الاستراتيجي لشركة أرامكو السعودية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191422" y="4075464"/>
              <a:ext cx="958646" cy="76691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برنامج التوسع في التخصيص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4232776" y="4075464"/>
              <a:ext cx="958646" cy="766916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برنامج داعم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6" name="Isosceles Triangle 25"/>
            <p:cNvSpPr/>
            <p:nvPr/>
          </p:nvSpPr>
          <p:spPr>
            <a:xfrm>
              <a:off x="4227560" y="2374482"/>
              <a:ext cx="6686239" cy="1700982"/>
            </a:xfrm>
            <a:prstGeom prst="triangle">
              <a:avLst/>
            </a:prstGeom>
            <a:solidFill>
              <a:schemeClr val="bg2">
                <a:lumMod val="50000"/>
              </a:schemeClr>
            </a:solidFill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Flowchart: Manual Operation 28"/>
            <p:cNvSpPr/>
            <p:nvPr/>
          </p:nvSpPr>
          <p:spPr>
            <a:xfrm rot="10800000">
              <a:off x="4203280" y="3382278"/>
              <a:ext cx="6710521" cy="684070"/>
            </a:xfrm>
            <a:prstGeom prst="flowChartManualOperation">
              <a:avLst/>
            </a:prstGeom>
            <a:ln>
              <a:solidFill>
                <a:srgbClr val="839496"/>
              </a:solidFill>
            </a:ln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063108" y="2703865"/>
              <a:ext cx="1049858" cy="604683"/>
            </a:xfrm>
            <a:prstGeom prst="rect">
              <a:avLst/>
            </a:prstGeom>
          </p:spPr>
        </p:pic>
        <p:sp>
          <p:nvSpPr>
            <p:cNvPr id="31" name="TextBox 30"/>
            <p:cNvSpPr txBox="1"/>
            <p:nvPr/>
          </p:nvSpPr>
          <p:spPr>
            <a:xfrm>
              <a:off x="6032082" y="3510116"/>
              <a:ext cx="311191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برامج لتحقيق الرؤية</a:t>
              </a:r>
              <a:endParaRPr lang="en-US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6032082" y="4910595"/>
              <a:ext cx="3111910" cy="323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ar-SA" sz="15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مؤسسات مساندة</a:t>
              </a:r>
              <a:endParaRPr lang="en-US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163514" y="4212700"/>
              <a:ext cx="100287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برامج أخرى لتحقيق الرؤية...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2662079" y="5476144"/>
              <a:ext cx="1002870" cy="4924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ar-SA" sz="1300" dirty="0">
                  <a:latin typeface="Sakkal Majalla" panose="02000000000000000000" pitchFamily="2" charset="-78"/>
                  <a:cs typeface="Sakkal Majalla" panose="02000000000000000000" pitchFamily="2" charset="-78"/>
                </a:rPr>
                <a:t>مؤسسات أخرى مساندة للرؤية ...</a:t>
              </a:r>
              <a:endParaRPr lang="en-US" sz="1300" dirty="0"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</p:grpSp>
      <p:pic>
        <p:nvPicPr>
          <p:cNvPr id="38" name="Picture 3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134" y="306800"/>
            <a:ext cx="1325447" cy="80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4740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التحديات و الأهداف  ومقاييس الأداء والمستهدفات</a:t>
            </a:r>
            <a:endParaRPr lang="en-US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641920"/>
              </p:ext>
            </p:extLst>
          </p:nvPr>
        </p:nvGraphicFramePr>
        <p:xfrm>
          <a:off x="838200" y="1709492"/>
          <a:ext cx="10904561" cy="3850651"/>
        </p:xfrm>
        <a:graphic>
          <a:graphicData uri="http://schemas.openxmlformats.org/drawingml/2006/table">
            <a:tbl>
              <a:tblPr rtl="1" firstRow="1" firstCol="1" bandRow="1">
                <a:tableStyleId>{5C22544A-7EE6-4342-B048-85BDC9FD1C3A}</a:tableStyleId>
              </a:tblPr>
              <a:tblGrid>
                <a:gridCol w="1894947">
                  <a:extLst>
                    <a:ext uri="{9D8B030D-6E8A-4147-A177-3AD203B41FA5}">
                      <a16:colId xmlns="" xmlns:a16="http://schemas.microsoft.com/office/drawing/2014/main" val="3607565443"/>
                    </a:ext>
                  </a:extLst>
                </a:gridCol>
                <a:gridCol w="2950320">
                  <a:extLst>
                    <a:ext uri="{9D8B030D-6E8A-4147-A177-3AD203B41FA5}">
                      <a16:colId xmlns="" xmlns:a16="http://schemas.microsoft.com/office/drawing/2014/main" val="235333179"/>
                    </a:ext>
                  </a:extLst>
                </a:gridCol>
                <a:gridCol w="3290598">
                  <a:extLst>
                    <a:ext uri="{9D8B030D-6E8A-4147-A177-3AD203B41FA5}">
                      <a16:colId xmlns="" xmlns:a16="http://schemas.microsoft.com/office/drawing/2014/main" val="3487243208"/>
                    </a:ext>
                  </a:extLst>
                </a:gridCol>
                <a:gridCol w="1389459">
                  <a:extLst>
                    <a:ext uri="{9D8B030D-6E8A-4147-A177-3AD203B41FA5}">
                      <a16:colId xmlns="" xmlns:a16="http://schemas.microsoft.com/office/drawing/2014/main" val="1423729029"/>
                    </a:ext>
                  </a:extLst>
                </a:gridCol>
                <a:gridCol w="1379237">
                  <a:extLst>
                    <a:ext uri="{9D8B030D-6E8A-4147-A177-3AD203B41FA5}">
                      <a16:colId xmlns="" xmlns:a16="http://schemas.microsoft.com/office/drawing/2014/main" val="326504400"/>
                    </a:ext>
                  </a:extLst>
                </a:gridCol>
              </a:tblGrid>
              <a:tr h="592408"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التحدي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الهدف الاستراتيجي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مقياس الأداء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المستهدف 2016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المستهدف 2020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3363016552"/>
                  </a:ext>
                </a:extLst>
              </a:tr>
              <a:tr h="592408">
                <a:tc rowSpan="6"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ضعف موائمة مخرجات التعليم والتدريب لاحتياجات سوق العمل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رفع المستوى </a:t>
                      </a:r>
                      <a:r>
                        <a:rPr lang="ar-AE" sz="1800" dirty="0" err="1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المهاري</a:t>
                      </a:r>
                      <a:r>
                        <a:rPr lang="ar-AE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للسعوديين بما </a:t>
                      </a:r>
                      <a:r>
                        <a:rPr lang="ar-AE" sz="1800" dirty="0" err="1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يتلا</a:t>
                      </a:r>
                      <a:r>
                        <a:rPr lang="ar-SA" sz="1800" dirty="0" err="1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ئم</a:t>
                      </a: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</a:t>
                      </a:r>
                      <a:r>
                        <a:rPr lang="ar-AE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مع احتياجات سوق العمل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نسبة الذين إلتحقوا بالعمل خلال ستة أشهر من تخرجهم</a:t>
                      </a:r>
                      <a:endParaRPr lang="en-US" sz="1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لا يوجد</a:t>
                      </a:r>
                      <a:endParaRPr lang="en-US" sz="1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90</a:t>
                      </a: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%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62040527"/>
                  </a:ext>
                </a:extLst>
              </a:tr>
              <a:tr h="59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زيادة القدرة الاستيعابية للتدريب التقني المهني وربطها باحتياج سوق العمل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عدد الشراكات الاستراتيجية في التدريب مع القطاع الخاص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21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35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660473766"/>
                  </a:ext>
                </a:extLst>
              </a:tr>
              <a:tr h="59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عدد السعوديين المقيدين </a:t>
                      </a: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في</a:t>
                      </a:r>
                      <a:r>
                        <a:rPr lang="ar-AE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 التدريب التقني المهني (</a:t>
                      </a:r>
                      <a:r>
                        <a:rPr lang="ar-SA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البرامج التدريبية والتأهيلية</a:t>
                      </a:r>
                      <a:r>
                        <a:rPr lang="ar-AE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)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104,432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950,000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45780378"/>
                  </a:ext>
                </a:extLst>
              </a:tr>
              <a:tr h="59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نسبة قبول خريجي الثانوية العامة للمؤسسة العامة لتدريب التقني والمهني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7%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12.5%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50000168"/>
                  </a:ext>
                </a:extLst>
              </a:tr>
              <a:tr h="5924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JO" sz="1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تطوير معايير الجودة والاعتماد المهني </a:t>
                      </a:r>
                      <a:r>
                        <a:rPr lang="ar-SA" sz="1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التقني</a:t>
                      </a:r>
                      <a:endParaRPr lang="en-US" sz="1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نسبة العاملين الذين تم فحصهم مهنيا وتنطبق عليهم ضوابط الفحص المهني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0%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50%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98330074"/>
                  </a:ext>
                </a:extLst>
              </a:tr>
              <a:tr h="29620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SA" sz="180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 </a:t>
                      </a:r>
                      <a:endParaRPr lang="en-US" sz="180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ar-AE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نسبة المعاهد والكليات المعتمدة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21%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 rtl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80%</a:t>
                      </a:r>
                      <a:endParaRPr lang="en-US" sz="1800" dirty="0">
                        <a:effectLst/>
                        <a:latin typeface="Sakkal Majalla" panose="02000000000000000000" pitchFamily="2" charset="-78"/>
                        <a:ea typeface="Calibri" panose="020F0502020204030204" pitchFamily="34" charset="0"/>
                        <a:cs typeface="Sakkal Majalla" panose="02000000000000000000" pitchFamily="2" charset="-78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76639271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2134" y="306800"/>
            <a:ext cx="1325447" cy="80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35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برامج المؤسسة لتحقيق الأهداف 2020</a:t>
            </a:r>
            <a:endParaRPr lang="en-US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8543499" y="2034446"/>
            <a:ext cx="2238233" cy="586853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107000"/>
              </a:lnSpc>
            </a:pPr>
            <a:r>
              <a:rPr lang="ar-SA" sz="13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نسبة الذين التحقوا بالعمل خلال ستة أشهر من تخرجهم</a:t>
            </a:r>
            <a:endParaRPr lang="en-US" sz="1300" b="1" dirty="0">
              <a:solidFill>
                <a:srgbClr val="002060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7" name="Flowchart: Alternate Process 6"/>
          <p:cNvSpPr/>
          <p:nvPr/>
        </p:nvSpPr>
        <p:spPr>
          <a:xfrm>
            <a:off x="8543499" y="2696719"/>
            <a:ext cx="2238233" cy="603495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107000"/>
              </a:lnSpc>
            </a:pPr>
            <a:r>
              <a:rPr lang="ar-SA" sz="13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عدد الشراكات الاستراتيجية في التدريب مع القطاع الخاص</a:t>
            </a:r>
            <a:endParaRPr lang="en-US" sz="1300" b="1" dirty="0">
              <a:solidFill>
                <a:srgbClr val="002060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8543499" y="3375634"/>
            <a:ext cx="2238233" cy="760795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107000"/>
              </a:lnSpc>
            </a:pPr>
            <a:r>
              <a:rPr lang="ar-AE" sz="13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عدد السعوديين المقيدين </a:t>
            </a:r>
            <a:r>
              <a:rPr lang="ar-SA" sz="13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</a:t>
            </a:r>
            <a:r>
              <a:rPr lang="ar-AE" sz="13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التدريب التقني المهني (</a:t>
            </a:r>
            <a:r>
              <a:rPr lang="ar-SA" sz="13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البرامج التدريبية والتأهيلية</a:t>
            </a:r>
            <a:r>
              <a:rPr lang="ar-AE" sz="13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)</a:t>
            </a:r>
            <a:endParaRPr lang="en-US" sz="1300" b="1" dirty="0">
              <a:solidFill>
                <a:srgbClr val="002060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9" name="Flowchart: Alternate Process 8"/>
          <p:cNvSpPr/>
          <p:nvPr/>
        </p:nvSpPr>
        <p:spPr>
          <a:xfrm>
            <a:off x="8543499" y="4211849"/>
            <a:ext cx="2238233" cy="524369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107000"/>
              </a:lnSpc>
            </a:pPr>
            <a:r>
              <a:rPr lang="ar-AE" sz="13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نسبة ق</a:t>
            </a:r>
            <a:r>
              <a:rPr lang="ar-SA" sz="13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يد</a:t>
            </a:r>
            <a:r>
              <a:rPr lang="ar-AE" sz="13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خريجي الثانوية العامة للمؤسسة العامة لتدريب التقني والمهني</a:t>
            </a:r>
            <a:endParaRPr lang="en-US" sz="1300" b="1" dirty="0">
              <a:solidFill>
                <a:srgbClr val="002060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10" name="Flowchart: Alternate Process 9"/>
          <p:cNvSpPr/>
          <p:nvPr/>
        </p:nvSpPr>
        <p:spPr>
          <a:xfrm>
            <a:off x="8543499" y="4811638"/>
            <a:ext cx="2238233" cy="524369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107000"/>
              </a:lnSpc>
            </a:pPr>
            <a:r>
              <a:rPr lang="ar-AE" sz="13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نسبة العاملين الذين تم فحصهم مهنيا وتنطبق عليهم ضوابط الفحص المهني</a:t>
            </a:r>
          </a:p>
        </p:txBody>
      </p:sp>
      <p:sp>
        <p:nvSpPr>
          <p:cNvPr id="11" name="Flowchart: Alternate Process 10"/>
          <p:cNvSpPr/>
          <p:nvPr/>
        </p:nvSpPr>
        <p:spPr>
          <a:xfrm>
            <a:off x="8543498" y="5411427"/>
            <a:ext cx="2238233" cy="524369"/>
          </a:xfrm>
          <a:prstGeom prst="flowChartAlternateProcess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r" rtl="1">
              <a:lnSpc>
                <a:spcPct val="107000"/>
              </a:lnSpc>
            </a:pPr>
            <a:r>
              <a:rPr lang="ar-AE" sz="1300" b="1" dirty="0">
                <a:solidFill>
                  <a:srgbClr val="00206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نسبة المعاهد والكليات المعتمدة</a:t>
            </a:r>
            <a:endParaRPr lang="en-US" sz="1300" b="1" dirty="0">
              <a:solidFill>
                <a:srgbClr val="002060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12" name="Flowchart: Alternate Process 11"/>
          <p:cNvSpPr/>
          <p:nvPr/>
        </p:nvSpPr>
        <p:spPr>
          <a:xfrm>
            <a:off x="7792872" y="2034446"/>
            <a:ext cx="750626" cy="586853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</a:pPr>
            <a:r>
              <a:rPr lang="en-US" sz="2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90%</a:t>
            </a:r>
            <a:endParaRPr lang="en-US" sz="2000" dirty="0">
              <a:solidFill>
                <a:schemeClr val="tx1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14" name="Flowchart: Alternate Process 13"/>
          <p:cNvSpPr/>
          <p:nvPr/>
        </p:nvSpPr>
        <p:spPr>
          <a:xfrm>
            <a:off x="7792872" y="2694071"/>
            <a:ext cx="750626" cy="586853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</a:pPr>
            <a:r>
              <a:rPr lang="en-US" sz="2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35</a:t>
            </a:r>
            <a:endParaRPr lang="en-US" sz="2000" dirty="0">
              <a:solidFill>
                <a:schemeClr val="tx1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16" name="Flowchart: Alternate Process 15"/>
          <p:cNvSpPr/>
          <p:nvPr/>
        </p:nvSpPr>
        <p:spPr>
          <a:xfrm>
            <a:off x="7792872" y="3375634"/>
            <a:ext cx="750626" cy="760795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</a:pPr>
            <a:r>
              <a:rPr lang="ar-SA" sz="2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950 الف</a:t>
            </a:r>
            <a:endParaRPr lang="en-US" sz="2000" dirty="0">
              <a:solidFill>
                <a:schemeClr val="tx1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17" name="Flowchart: Alternate Process 16"/>
          <p:cNvSpPr/>
          <p:nvPr/>
        </p:nvSpPr>
        <p:spPr>
          <a:xfrm>
            <a:off x="7792872" y="4206209"/>
            <a:ext cx="750626" cy="526303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</a:pPr>
            <a:r>
              <a:rPr lang="en-US" sz="2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12.5%</a:t>
            </a:r>
            <a:endParaRPr lang="en-US" sz="2000" dirty="0">
              <a:solidFill>
                <a:schemeClr val="tx1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18" name="Flowchart: Alternate Process 17"/>
          <p:cNvSpPr/>
          <p:nvPr/>
        </p:nvSpPr>
        <p:spPr>
          <a:xfrm>
            <a:off x="7792871" y="4820868"/>
            <a:ext cx="750626" cy="515139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</a:pPr>
            <a:r>
              <a:rPr lang="en-US" sz="2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50%</a:t>
            </a:r>
            <a:endParaRPr lang="en-US" sz="2000" dirty="0">
              <a:solidFill>
                <a:schemeClr val="tx1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19" name="Flowchart: Alternate Process 18"/>
          <p:cNvSpPr/>
          <p:nvPr/>
        </p:nvSpPr>
        <p:spPr>
          <a:xfrm>
            <a:off x="7792871" y="5407721"/>
            <a:ext cx="750626" cy="517835"/>
          </a:xfrm>
          <a:prstGeom prst="flowChartAlternateProcess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lnSpc>
                <a:spcPct val="107000"/>
              </a:lnSpc>
            </a:pPr>
            <a:r>
              <a:rPr lang="en-US" sz="2000" dirty="0">
                <a:solidFill>
                  <a:schemeClr val="tx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80%</a:t>
            </a:r>
            <a:endParaRPr lang="en-US" sz="2000" dirty="0">
              <a:solidFill>
                <a:schemeClr val="tx1"/>
              </a:solidFill>
              <a:latin typeface="Sakkal Majalla" panose="02000000000000000000" pitchFamily="2" charset="-78"/>
              <a:ea typeface="Calibri" panose="020F0502020204030204" pitchFamily="34" charset="0"/>
              <a:cs typeface="Sakkal Majalla" panose="02000000000000000000" pitchFamily="2" charset="-78"/>
            </a:endParaRPr>
          </a:p>
        </p:txBody>
      </p:sp>
      <p:sp>
        <p:nvSpPr>
          <p:cNvPr id="37" name="Left Arrow 36"/>
          <p:cNvSpPr/>
          <p:nvPr/>
        </p:nvSpPr>
        <p:spPr>
          <a:xfrm>
            <a:off x="6275986" y="2372306"/>
            <a:ext cx="811671" cy="3141748"/>
          </a:xfrm>
          <a:prstGeom prst="leftArrow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838200" y="2252513"/>
            <a:ext cx="4592322" cy="3657421"/>
            <a:chOff x="1519084" y="2587223"/>
            <a:chExt cx="4380271" cy="3385874"/>
          </a:xfrm>
        </p:grpSpPr>
        <p:sp>
          <p:nvSpPr>
            <p:cNvPr id="21" name="Rectangle 20"/>
            <p:cNvSpPr/>
            <p:nvPr/>
          </p:nvSpPr>
          <p:spPr>
            <a:xfrm>
              <a:off x="1754821" y="4985584"/>
              <a:ext cx="4025366" cy="25145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E0E0E0"/>
              </a:solidFill>
            </a:ln>
          </p:spPr>
          <p:txBody>
            <a:bodyPr wrap="none" anchor="ctr">
              <a:noAutofit/>
            </a:bodyPr>
            <a:lstStyle/>
            <a:p>
              <a:pPr algn="r" rtl="0"/>
              <a:r>
                <a:rPr lang="ar-AE" sz="1500" b="1" dirty="0">
                  <a:solidFill>
                    <a:srgbClr val="40404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الإطار الوطني للمؤهلات</a:t>
              </a:r>
              <a:endParaRPr lang="en-US" sz="1500" b="1" dirty="0">
                <a:solidFill>
                  <a:srgbClr val="40404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754821" y="5352855"/>
              <a:ext cx="4025366" cy="37611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E0E0E0"/>
              </a:solidFill>
            </a:ln>
          </p:spPr>
          <p:txBody>
            <a:bodyPr wrap="none" anchor="ctr">
              <a:noAutofit/>
            </a:bodyPr>
            <a:lstStyle/>
            <a:p>
              <a:pPr algn="r"/>
              <a:r>
                <a:rPr lang="ar-SA" sz="1500" b="1" dirty="0">
                  <a:solidFill>
                    <a:srgbClr val="40404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تطوير وتطبيق الفحص المهني للتخصصات التقنية والفنية المساعدة</a:t>
              </a:r>
              <a:endParaRPr lang="en-US" sz="1500" b="1" dirty="0">
                <a:solidFill>
                  <a:srgbClr val="40404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754821" y="2781976"/>
              <a:ext cx="4025366" cy="27431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E0E0E0"/>
              </a:solidFill>
            </a:ln>
          </p:spPr>
          <p:txBody>
            <a:bodyPr wrap="none" anchor="ctr">
              <a:noAutofit/>
            </a:bodyPr>
            <a:lstStyle/>
            <a:p>
              <a:pPr algn="r" rtl="0"/>
              <a:r>
                <a:rPr lang="ar-SA" sz="1500" b="1" dirty="0">
                  <a:solidFill>
                    <a:srgbClr val="40404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تطوير ال</a:t>
              </a:r>
              <a:r>
                <a:rPr lang="ar-AE" sz="1500" b="1" dirty="0">
                  <a:solidFill>
                    <a:srgbClr val="40404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شراك</a:t>
              </a:r>
              <a:r>
                <a:rPr lang="ar-SA" sz="1500" b="1" dirty="0">
                  <a:solidFill>
                    <a:srgbClr val="40404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ة</a:t>
              </a:r>
              <a:r>
                <a:rPr lang="ar-AE" sz="1500" b="1" dirty="0">
                  <a:solidFill>
                    <a:srgbClr val="40404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ا</a:t>
              </a:r>
              <a:r>
                <a:rPr lang="ar-SA" sz="1500" b="1" dirty="0">
                  <a:solidFill>
                    <a:srgbClr val="40404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لا</a:t>
              </a:r>
              <a:r>
                <a:rPr lang="ar-AE" sz="1500" b="1" dirty="0">
                  <a:solidFill>
                    <a:srgbClr val="40404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ستراتيجية مع القطاع الخاص</a:t>
              </a:r>
              <a:endParaRPr lang="en-US" sz="1500" b="1" dirty="0">
                <a:solidFill>
                  <a:srgbClr val="40404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1754821" y="3219951"/>
              <a:ext cx="4025366" cy="27431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E0E0E0"/>
              </a:solidFill>
            </a:ln>
          </p:spPr>
          <p:txBody>
            <a:bodyPr wrap="none" anchor="ctr">
              <a:noAutofit/>
            </a:bodyPr>
            <a:lstStyle/>
            <a:p>
              <a:pPr algn="r" rtl="0"/>
              <a:r>
                <a:rPr lang="ar-SA" sz="1500" b="1" dirty="0">
                  <a:solidFill>
                    <a:srgbClr val="40404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بناء القدرات بالوحدات التدريبية</a:t>
              </a:r>
              <a:endParaRPr lang="en-US" sz="1500" b="1" dirty="0">
                <a:solidFill>
                  <a:srgbClr val="40404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754821" y="3657172"/>
              <a:ext cx="4025366" cy="27431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E0E0E0"/>
              </a:solidFill>
            </a:ln>
          </p:spPr>
          <p:txBody>
            <a:bodyPr wrap="none" anchor="ctr">
              <a:noAutofit/>
            </a:bodyPr>
            <a:lstStyle/>
            <a:p>
              <a:pPr algn="r" rtl="0"/>
              <a:r>
                <a:rPr lang="ar-SA" sz="1500" b="1" dirty="0">
                  <a:solidFill>
                    <a:srgbClr val="40404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التأهيل المهني لطلاب التعليم العام</a:t>
              </a:r>
              <a:endParaRPr lang="en-US" sz="1500" b="1" dirty="0">
                <a:solidFill>
                  <a:srgbClr val="40404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1754821" y="4114076"/>
              <a:ext cx="4025366" cy="27431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E0E0E0"/>
              </a:solidFill>
            </a:ln>
          </p:spPr>
          <p:txBody>
            <a:bodyPr wrap="none" anchor="ctr">
              <a:noAutofit/>
            </a:bodyPr>
            <a:lstStyle/>
            <a:p>
              <a:pPr algn="r" rtl="0"/>
              <a:r>
                <a:rPr lang="ar-SA" sz="1500" b="1" dirty="0">
                  <a:solidFill>
                    <a:srgbClr val="40404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</a:t>
              </a:r>
              <a:r>
                <a:rPr lang="ar-AE" sz="1500" b="1" dirty="0">
                  <a:solidFill>
                    <a:srgbClr val="40404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برامج</a:t>
              </a:r>
              <a:r>
                <a:rPr lang="ar-SA" sz="1500" b="1" dirty="0">
                  <a:solidFill>
                    <a:srgbClr val="40404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 التدريبية ال</a:t>
              </a:r>
              <a:r>
                <a:rPr lang="ar-AE" sz="1500" b="1" dirty="0">
                  <a:solidFill>
                    <a:srgbClr val="40404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مرنة</a:t>
              </a:r>
              <a:endParaRPr lang="en-US" sz="1500" b="1" dirty="0">
                <a:solidFill>
                  <a:srgbClr val="40404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1754821" y="4565224"/>
              <a:ext cx="4025366" cy="27431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rgbClr val="E0E0E0"/>
              </a:solidFill>
            </a:ln>
          </p:spPr>
          <p:txBody>
            <a:bodyPr wrap="none" anchor="ctr">
              <a:noAutofit/>
            </a:bodyPr>
            <a:lstStyle/>
            <a:p>
              <a:pPr algn="r" rtl="0"/>
              <a:r>
                <a:rPr lang="ar-SA" sz="1500" b="1" dirty="0">
                  <a:solidFill>
                    <a:srgbClr val="404040"/>
                  </a:solidFill>
                  <a:latin typeface="Sakkal Majalla" panose="02000000000000000000" pitchFamily="2" charset="-78"/>
                  <a:cs typeface="Sakkal Majalla" panose="02000000000000000000" pitchFamily="2" charset="-78"/>
                </a:rPr>
                <a:t>البرامج التدريبية المسائية</a:t>
              </a:r>
              <a:endParaRPr lang="en-US" sz="1500" b="1" dirty="0">
                <a:solidFill>
                  <a:srgbClr val="404040"/>
                </a:solidFill>
                <a:latin typeface="Sakkal Majalla" panose="02000000000000000000" pitchFamily="2" charset="-78"/>
                <a:cs typeface="Sakkal Majalla" panose="02000000000000000000" pitchFamily="2" charset="-78"/>
              </a:endParaRPr>
            </a:p>
          </p:txBody>
        </p:sp>
        <p:sp>
          <p:nvSpPr>
            <p:cNvPr id="3" name="Rectangle 2"/>
            <p:cNvSpPr/>
            <p:nvPr/>
          </p:nvSpPr>
          <p:spPr>
            <a:xfrm>
              <a:off x="1519084" y="2587223"/>
              <a:ext cx="4380271" cy="3385874"/>
            </a:xfrm>
            <a:prstGeom prst="rect">
              <a:avLst/>
            </a:prstGeom>
            <a:noFill/>
            <a:ln w="9525" cap="flat" cmpd="sng" algn="ctr">
              <a:solidFill>
                <a:schemeClr val="accent2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accent2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1568" y="2252513"/>
            <a:ext cx="904418" cy="503162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134" y="306800"/>
            <a:ext cx="1325447" cy="807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583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flipH="1">
            <a:off x="9296400" y="3503453"/>
            <a:ext cx="10886" cy="153488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656114" y="3701136"/>
            <a:ext cx="62266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SA" sz="3200" b="1" dirty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شكراً لكم</a:t>
            </a:r>
            <a:endParaRPr lang="en-US" sz="3200" b="1" dirty="0">
              <a:solidFill>
                <a:schemeClr val="tx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0" y="5567584"/>
            <a:ext cx="12192000" cy="774561"/>
            <a:chOff x="8001000" y="5056086"/>
            <a:chExt cx="4191000" cy="527125"/>
          </a:xfrm>
        </p:grpSpPr>
        <p:sp>
          <p:nvSpPr>
            <p:cNvPr id="7" name="Rectangle 6"/>
            <p:cNvSpPr/>
            <p:nvPr/>
          </p:nvSpPr>
          <p:spPr>
            <a:xfrm>
              <a:off x="11353800" y="5056086"/>
              <a:ext cx="838200" cy="527125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10515600" y="5056086"/>
              <a:ext cx="838200" cy="527125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9677400" y="5056086"/>
              <a:ext cx="838200" cy="52712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8839200" y="5056086"/>
              <a:ext cx="838200" cy="527125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001000" y="5056086"/>
              <a:ext cx="838200" cy="527125"/>
            </a:xfrm>
            <a:prstGeom prst="rect">
              <a:avLst/>
            </a:prstGeom>
            <a:solidFill>
              <a:schemeClr val="accent6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79015" y="2916586"/>
            <a:ext cx="2026222" cy="2199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37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34124</TotalTime>
  <Words>416</Words>
  <Application>Microsoft Office PowerPoint</Application>
  <PresentationFormat>ملء الشاشة</PresentationFormat>
  <Paragraphs>92</Paragraphs>
  <Slides>6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Sakkal Majalla</vt:lpstr>
      <vt:lpstr>Office Theme</vt:lpstr>
      <vt:lpstr>عرض تقديمي في PowerPoint</vt:lpstr>
      <vt:lpstr>رؤية المملكة 2030</vt:lpstr>
      <vt:lpstr>رؤية المملكة 2030 و برنامج التحول الوطني 2020</vt:lpstr>
      <vt:lpstr>التحديات و الأهداف  ومقاييس الأداء والمستهدفات</vt:lpstr>
      <vt:lpstr>برامج المؤسسة لتحقيق الأهداف 2020</vt:lpstr>
      <vt:lpstr>عرض تقديمي في PowerPoint</vt:lpstr>
    </vt:vector>
  </TitlesOfParts>
  <Company>PricewaterhouseCoopers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msetaboha001</dc:creator>
  <cp:lastModifiedBy>AFAQ</cp:lastModifiedBy>
  <cp:revision>974</cp:revision>
  <cp:lastPrinted>2015-11-22T13:21:09Z</cp:lastPrinted>
  <dcterms:created xsi:type="dcterms:W3CDTF">2015-09-10T07:50:28Z</dcterms:created>
  <dcterms:modified xsi:type="dcterms:W3CDTF">2016-06-08T13:19:27Z</dcterms:modified>
</cp:coreProperties>
</file>